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8" r:id="rId5"/>
    <p:sldId id="260" r:id="rId6"/>
    <p:sldId id="293" r:id="rId7"/>
    <p:sldId id="277" r:id="rId8"/>
    <p:sldId id="279" r:id="rId9"/>
    <p:sldId id="280" r:id="rId10"/>
    <p:sldId id="281" r:id="rId11"/>
    <p:sldId id="284" r:id="rId12"/>
    <p:sldId id="290" r:id="rId13"/>
    <p:sldId id="292" r:id="rId14"/>
    <p:sldId id="288" r:id="rId15"/>
    <p:sldId id="287" r:id="rId16"/>
    <p:sldId id="283" r:id="rId17"/>
    <p:sldId id="285" r:id="rId18"/>
  </p:sldIdLst>
  <p:sldSz cx="9144000" cy="5143500" type="screen16x9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234"/>
    <a:srgbClr val="49AC33"/>
    <a:srgbClr val="FF9999"/>
    <a:srgbClr val="E9ECE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3" autoAdjust="0"/>
    <p:restoredTop sz="96754" autoAdjust="0"/>
  </p:normalViewPr>
  <p:slideViewPr>
    <p:cSldViewPr snapToGrid="0">
      <p:cViewPr varScale="1">
        <p:scale>
          <a:sx n="138" d="100"/>
          <a:sy n="138" d="100"/>
        </p:scale>
        <p:origin x="1302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E46EB-7ED4-4E81-B5A8-CAAE973A36B1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0EC8-6B12-4D72-B689-D1B018B569F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518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603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648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589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51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3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85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734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245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41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723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797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FD2C-81BE-434C-A612-12BDB52A82EF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8BFC-B3B9-4863-B138-64B367EFCD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66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nielectronico.es/PortalDNIe/PRF1_Cons02.action?pag=REF_430&amp;id_menu=30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idcat@uab.ca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dcat.cat/" TargetMode="External"/><Relationship Id="rId5" Type="http://schemas.openxmlformats.org/officeDocument/2006/relationships/hyperlink" Target="https://clave.gob.es/clave_Home/clave.html" TargetMode="External"/><Relationship Id="rId10" Type="http://schemas.openxmlformats.org/officeDocument/2006/relationships/hyperlink" Target="https://youtu.be/WJwCKMAw50k" TargetMode="External"/><Relationship Id="rId4" Type="http://schemas.openxmlformats.org/officeDocument/2006/relationships/hyperlink" Target="https://www.idcatmobil.cat/" TargetMode="External"/><Relationship Id="rId9" Type="http://schemas.openxmlformats.org/officeDocument/2006/relationships/hyperlink" Target="https://www.sede.fnmt.gob.es/certificados/persona-fisic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uelectronica.uab.cat/certificats-reconeguts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ab.ca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uelectronica.uab.cat/certificats-reconeguts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9E835C-E415-C2BD-4AB0-9281E2A53B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0"/>
            <a:ext cx="9176400" cy="5184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28593" y="827170"/>
            <a:ext cx="7517577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7200" b="1" dirty="0">
                <a:solidFill>
                  <a:schemeClr val="bg1"/>
                </a:solidFill>
                <a:latin typeface="Arial"/>
                <a:cs typeface="Arial"/>
              </a:rPr>
              <a:t>Sol·licituds a la Seu Electrònica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FA62F2-29B3-42A8-794D-702E7E19B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0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0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CE488C-01DD-9E4D-B7D8-FDB1BC4918A7}"/>
              </a:ext>
            </a:extLst>
          </p:cNvPr>
          <p:cNvSpPr txBox="1"/>
          <p:nvPr/>
        </p:nvSpPr>
        <p:spPr>
          <a:xfrm>
            <a:off x="307900" y="0"/>
            <a:ext cx="749591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latin typeface="Arial"/>
                <a:cs typeface="Arial"/>
              </a:rPr>
              <a:t>Si no tens certificat digital: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2FE0A40-20F0-7277-5742-F97962D8D29E}"/>
              </a:ext>
            </a:extLst>
          </p:cNvPr>
          <p:cNvSpPr txBox="1"/>
          <p:nvPr/>
        </p:nvSpPr>
        <p:spPr>
          <a:xfrm>
            <a:off x="532331" y="663156"/>
            <a:ext cx="834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Tens diferents certificats vàlids, però per la seva rapidesa per obtenir-lo et recomanem </a:t>
            </a:r>
          </a:p>
        </p:txBody>
      </p:sp>
      <p:sp>
        <p:nvSpPr>
          <p:cNvPr id="12" name="QuadreDeText 4">
            <a:extLst>
              <a:ext uri="{FF2B5EF4-FFF2-40B4-BE49-F238E27FC236}">
                <a16:creationId xmlns:a16="http://schemas.microsoft.com/office/drawing/2014/main" id="{5924AFCA-2775-ABE2-FB83-DBB22A96F50F}"/>
              </a:ext>
            </a:extLst>
          </p:cNvPr>
          <p:cNvSpPr txBox="1"/>
          <p:nvPr/>
        </p:nvSpPr>
        <p:spPr>
          <a:xfrm>
            <a:off x="594725" y="1419328"/>
            <a:ext cx="193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rtl="0">
              <a:buClr>
                <a:srgbClr val="49AC33"/>
              </a:buClr>
              <a:buFont typeface="Arial" panose="020B0604020202020204" pitchFamily="34" charset="0"/>
              <a:buChar char="•"/>
            </a:pPr>
            <a:r>
              <a:rPr lang="ca-ES" sz="2400" dirty="0" err="1">
                <a:hlinkClick r:id="rId4" tooltip="https://www.idcatmobil.cat/"/>
              </a:rPr>
              <a:t>idCat</a:t>
            </a:r>
            <a:r>
              <a:rPr lang="ca-ES" sz="2400" dirty="0">
                <a:hlinkClick r:id="rId4" tooltip="https://www.idcatmobil.cat/"/>
              </a:rPr>
              <a:t> mòbil</a:t>
            </a:r>
            <a:r>
              <a:rPr lang="ca-ES" sz="2400" dirty="0"/>
              <a:t> </a:t>
            </a:r>
          </a:p>
        </p:txBody>
      </p:sp>
      <p:sp>
        <p:nvSpPr>
          <p:cNvPr id="16" name="QuadreDeText 4">
            <a:extLst>
              <a:ext uri="{FF2B5EF4-FFF2-40B4-BE49-F238E27FC236}">
                <a16:creationId xmlns:a16="http://schemas.microsoft.com/office/drawing/2014/main" id="{8ACAC471-A704-048C-E985-8FA36077148D}"/>
              </a:ext>
            </a:extLst>
          </p:cNvPr>
          <p:cNvSpPr txBox="1"/>
          <p:nvPr/>
        </p:nvSpPr>
        <p:spPr>
          <a:xfrm>
            <a:off x="546480" y="2689495"/>
            <a:ext cx="8535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rtl="0">
              <a:buClr>
                <a:srgbClr val="49AC33"/>
              </a:buClr>
              <a:buFont typeface="Arial" panose="020B0604020202020204" pitchFamily="34" charset="0"/>
              <a:buChar char="•"/>
            </a:pPr>
            <a:r>
              <a:rPr lang="ca-ES" dirty="0" err="1">
                <a:hlinkClick r:id="rId5" tooltip="https://clave.gob.es/clave_home/clave.html"/>
              </a:rPr>
              <a:t>Cl@ave</a:t>
            </a:r>
            <a:endParaRPr lang="ca-ES" dirty="0"/>
          </a:p>
          <a:p>
            <a:pPr marL="171450" indent="-171450" rtl="0">
              <a:buClr>
                <a:srgbClr val="49AC33"/>
              </a:buClr>
              <a:buFont typeface="Arial" panose="020B0604020202020204" pitchFamily="34" charset="0"/>
              <a:buChar char="•"/>
            </a:pPr>
            <a:r>
              <a:rPr lang="ca-ES" b="1" dirty="0" err="1">
                <a:hlinkClick r:id="rId6"/>
              </a:rPr>
              <a:t>idCAT</a:t>
            </a:r>
            <a:r>
              <a:rPr lang="ca-ES" dirty="0"/>
              <a:t>: es pot tramitar al registre general de la UAB, sol·licitar per correu a l’adreça </a:t>
            </a:r>
            <a:r>
              <a:rPr lang="ca-ES" dirty="0">
                <a:hlinkClick r:id="rId7" tooltip="mailto:idcat@uab.cat"/>
              </a:rPr>
              <a:t>idcat@uab.cat</a:t>
            </a:r>
            <a:r>
              <a:rPr lang="ca-ES" dirty="0"/>
              <a:t>, o per telèfon al 93 581 20 29. </a:t>
            </a:r>
          </a:p>
          <a:p>
            <a:pPr marL="171450" indent="-171450" rtl="0">
              <a:buClr>
                <a:srgbClr val="49AC33"/>
              </a:buClr>
              <a:buFont typeface="Arial" panose="020B0604020202020204" pitchFamily="34" charset="0"/>
              <a:buChar char="•"/>
            </a:pPr>
            <a:r>
              <a:rPr lang="ca-ES" b="1" dirty="0">
                <a:hlinkClick r:id="rId8" tooltip="https://www.dnielectronico.es/portaldnie/prf1_cons02.action?pag=ref_430&amp;id_menu=30"/>
              </a:rPr>
              <a:t>DNI-e</a:t>
            </a:r>
            <a:r>
              <a:rPr lang="ca-ES" b="1" dirty="0"/>
              <a:t>: </a:t>
            </a:r>
            <a:r>
              <a:rPr lang="ca-ES" dirty="0"/>
              <a:t>a la policia </a:t>
            </a:r>
          </a:p>
          <a:p>
            <a:pPr marL="171450" indent="-171450" rtl="0">
              <a:buClr>
                <a:srgbClr val="49AC33"/>
              </a:buClr>
              <a:buFont typeface="Arial" panose="020B0604020202020204" pitchFamily="34" charset="0"/>
              <a:buChar char="•"/>
            </a:pPr>
            <a:r>
              <a:rPr lang="ca-ES" b="1" dirty="0">
                <a:hlinkClick r:id="rId9" tooltip="https://www.sede.fnmt.gob.es/certificados/persona-fisica"/>
              </a:rPr>
              <a:t>FNMT</a:t>
            </a:r>
            <a:r>
              <a:rPr lang="ca-ES" b="1" dirty="0"/>
              <a:t>: </a:t>
            </a:r>
            <a:r>
              <a:rPr lang="ca-ES" dirty="0">
                <a:hlinkClick r:id="rId10" tooltip="https://youtu.be/wjwckmaw50k"/>
              </a:rPr>
              <a:t>vídeo </a:t>
            </a:r>
            <a:r>
              <a:rPr lang="ca-ES" dirty="0" err="1">
                <a:hlinkClick r:id="rId10" tooltip="https://youtu.be/wjwckmaw50k"/>
              </a:rPr>
              <a:t>tutorial</a:t>
            </a:r>
            <a:r>
              <a:rPr lang="ca-ES" dirty="0"/>
              <a:t>, </a:t>
            </a:r>
            <a:r>
              <a:rPr lang="ca-ES" b="1" dirty="0">
                <a:effectLst/>
              </a:rPr>
              <a:t>no cal anar presencialment, es pot fer tot online</a:t>
            </a:r>
            <a:endParaRPr lang="ca-ES" dirty="0"/>
          </a:p>
        </p:txBody>
      </p:sp>
      <p:sp>
        <p:nvSpPr>
          <p:cNvPr id="17" name="QuadreDeText 6">
            <a:extLst>
              <a:ext uri="{FF2B5EF4-FFF2-40B4-BE49-F238E27FC236}">
                <a16:creationId xmlns:a16="http://schemas.microsoft.com/office/drawing/2014/main" id="{3CE54F27-AD9F-855A-9B2C-F2805D972ABA}"/>
              </a:ext>
            </a:extLst>
          </p:cNvPr>
          <p:cNvSpPr txBox="1"/>
          <p:nvPr/>
        </p:nvSpPr>
        <p:spPr>
          <a:xfrm>
            <a:off x="663949" y="2173302"/>
            <a:ext cx="834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Altres certificats vàlids:</a:t>
            </a:r>
          </a:p>
        </p:txBody>
      </p:sp>
    </p:spTree>
    <p:extLst>
      <p:ext uri="{BB962C8B-B14F-4D97-AF65-F5344CB8AC3E}">
        <p14:creationId xmlns:p14="http://schemas.microsoft.com/office/powerpoint/2010/main" val="308640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18011" y="-43003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-58577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6623C36-C33A-14DE-8C87-072F08B5B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5" t="25984" r="34693" b="8495"/>
          <a:stretch/>
        </p:blipFill>
        <p:spPr>
          <a:xfrm>
            <a:off x="3390900" y="693964"/>
            <a:ext cx="2897944" cy="3418764"/>
          </a:xfrm>
          <a:prstGeom prst="rect">
            <a:avLst/>
          </a:prstGeom>
        </p:spPr>
      </p:pic>
      <p:sp>
        <p:nvSpPr>
          <p:cNvPr id="13" name="CuadroTexto 9">
            <a:extLst>
              <a:ext uri="{FF2B5EF4-FFF2-40B4-BE49-F238E27FC236}">
                <a16:creationId xmlns:a16="http://schemas.microsoft.com/office/drawing/2014/main" id="{AC1AF40E-129D-B5E1-D479-9987781C2081}"/>
              </a:ext>
            </a:extLst>
          </p:cNvPr>
          <p:cNvSpPr txBox="1"/>
          <p:nvPr/>
        </p:nvSpPr>
        <p:spPr>
          <a:xfrm>
            <a:off x="110226" y="99872"/>
            <a:ext cx="7784638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400" b="1" dirty="0">
                <a:solidFill>
                  <a:srgbClr val="2E82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cop obtingut el certificat: ves a la Seu Electrònica </a:t>
            </a:r>
          </a:p>
        </p:txBody>
      </p:sp>
      <p:sp>
        <p:nvSpPr>
          <p:cNvPr id="2" name="QuadreDeText 3">
            <a:extLst>
              <a:ext uri="{FF2B5EF4-FFF2-40B4-BE49-F238E27FC236}">
                <a16:creationId xmlns:a16="http://schemas.microsoft.com/office/drawing/2014/main" id="{C252773E-B270-85AC-4E1E-34B8F16DD88E}"/>
              </a:ext>
            </a:extLst>
          </p:cNvPr>
          <p:cNvSpPr txBox="1"/>
          <p:nvPr/>
        </p:nvSpPr>
        <p:spPr>
          <a:xfrm>
            <a:off x="7220245" y="66268"/>
            <a:ext cx="84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2E82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enllaç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0469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B277D9-4DBC-D3E2-11A2-B4459DBF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69207" y="2705036"/>
            <a:ext cx="749591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Sol·licitar el Canvi de pla d’estudis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F2102B-9296-E905-C205-A15AFF42A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-47968"/>
            <a:ext cx="9150940" cy="5191467"/>
          </a:xfrm>
          <a:prstGeom prst="rect">
            <a:avLst/>
          </a:prstGeom>
        </p:spPr>
      </p:pic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596C6A3E-C102-C44F-557A-889AE6EF2560}"/>
              </a:ext>
            </a:extLst>
          </p:cNvPr>
          <p:cNvSpPr txBox="1"/>
          <p:nvPr/>
        </p:nvSpPr>
        <p:spPr>
          <a:xfrm>
            <a:off x="242587" y="59052"/>
            <a:ext cx="760166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400" b="1" dirty="0">
                <a:solidFill>
                  <a:srgbClr val="2E8234"/>
                </a:solidFill>
                <a:latin typeface="Arial"/>
                <a:cs typeface="Arial"/>
              </a:rPr>
              <a:t>Registre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7EA21CE5-39B7-F68B-431F-AA7C288AC2B5}"/>
              </a:ext>
            </a:extLst>
          </p:cNvPr>
          <p:cNvSpPr/>
          <p:nvPr/>
        </p:nvSpPr>
        <p:spPr>
          <a:xfrm>
            <a:off x="6638928" y="1067071"/>
            <a:ext cx="366392" cy="60437"/>
          </a:xfrm>
          <a:prstGeom prst="roundRect">
            <a:avLst/>
          </a:prstGeom>
          <a:solidFill>
            <a:srgbClr val="E9E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8C6856DF-6DFC-3C84-4B4A-B6C5B0F64F0B}"/>
              </a:ext>
            </a:extLst>
          </p:cNvPr>
          <p:cNvSpPr/>
          <p:nvPr/>
        </p:nvSpPr>
        <p:spPr>
          <a:xfrm flipV="1">
            <a:off x="7167807" y="1270906"/>
            <a:ext cx="360742" cy="100263"/>
          </a:xfrm>
          <a:prstGeom prst="roundRect">
            <a:avLst/>
          </a:prstGeom>
          <a:solidFill>
            <a:srgbClr val="E9E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: cantonades arrodonides 15">
            <a:extLst>
              <a:ext uri="{FF2B5EF4-FFF2-40B4-BE49-F238E27FC236}">
                <a16:creationId xmlns:a16="http://schemas.microsoft.com/office/drawing/2014/main" id="{FC07541B-A6D6-F6DD-A446-19D53D28EF5D}"/>
              </a:ext>
            </a:extLst>
          </p:cNvPr>
          <p:cNvSpPr/>
          <p:nvPr/>
        </p:nvSpPr>
        <p:spPr>
          <a:xfrm>
            <a:off x="6126791" y="1273220"/>
            <a:ext cx="360742" cy="100263"/>
          </a:xfrm>
          <a:prstGeom prst="roundRect">
            <a:avLst/>
          </a:prstGeom>
          <a:solidFill>
            <a:srgbClr val="E9E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: cantonades arrodonides 16">
            <a:extLst>
              <a:ext uri="{FF2B5EF4-FFF2-40B4-BE49-F238E27FC236}">
                <a16:creationId xmlns:a16="http://schemas.microsoft.com/office/drawing/2014/main" id="{6E4600F7-231E-BDC3-5345-882153C95F2A}"/>
              </a:ext>
            </a:extLst>
          </p:cNvPr>
          <p:cNvSpPr/>
          <p:nvPr/>
        </p:nvSpPr>
        <p:spPr>
          <a:xfrm>
            <a:off x="5456928" y="440007"/>
            <a:ext cx="669863" cy="56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2162BCE-29AB-93F7-2F09-87288FC741FB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874078" y="3658378"/>
            <a:ext cx="259525" cy="31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0C88019-8F44-1EF3-2C0C-40CE23515845}"/>
              </a:ext>
            </a:extLst>
          </p:cNvPr>
          <p:cNvGrpSpPr/>
          <p:nvPr/>
        </p:nvGrpSpPr>
        <p:grpSpPr>
          <a:xfrm>
            <a:off x="-311513" y="-47967"/>
            <a:ext cx="9455513" cy="5191467"/>
            <a:chOff x="-311513" y="-47967"/>
            <a:chExt cx="9455513" cy="5191467"/>
          </a:xfrm>
        </p:grpSpPr>
        <p:sp>
          <p:nvSpPr>
            <p:cNvPr id="11" name="Rectángulo 10"/>
            <p:cNvSpPr/>
            <p:nvPr/>
          </p:nvSpPr>
          <p:spPr>
            <a:xfrm>
              <a:off x="-6940" y="-47967"/>
              <a:ext cx="9150940" cy="439493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12" name="Agrupa 11">
              <a:extLst>
                <a:ext uri="{FF2B5EF4-FFF2-40B4-BE49-F238E27FC236}">
                  <a16:creationId xmlns:a16="http://schemas.microsoft.com/office/drawing/2014/main" id="{D7A10230-0D21-A132-ED86-032A7523FAFA}"/>
                </a:ext>
              </a:extLst>
            </p:cNvPr>
            <p:cNvGrpSpPr/>
            <p:nvPr/>
          </p:nvGrpSpPr>
          <p:grpSpPr>
            <a:xfrm>
              <a:off x="4985802" y="0"/>
              <a:ext cx="3937762" cy="5143500"/>
              <a:chOff x="2193571" y="1227501"/>
              <a:chExt cx="4247517" cy="6583232"/>
            </a:xfrm>
          </p:grpSpPr>
          <p:pic>
            <p:nvPicPr>
              <p:cNvPr id="18" name="Imatge 17" descr="Imatge que conté text, captura de pantalla, programari, Icona d'ordinador&#10;&#10;Descripció generada automàticament">
                <a:extLst>
                  <a:ext uri="{FF2B5EF4-FFF2-40B4-BE49-F238E27FC236}">
                    <a16:creationId xmlns:a16="http://schemas.microsoft.com/office/drawing/2014/main" id="{FDCE5D03-512F-833B-9833-EA8086E6D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045" t="13722" r="11281" b="12345"/>
              <a:stretch/>
            </p:blipFill>
            <p:spPr bwMode="auto">
              <a:xfrm>
                <a:off x="2193573" y="1227501"/>
                <a:ext cx="4247515" cy="22453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Imatge 18" descr="Imatge que conté text, captura de pantalla, programari, Icona d'ordinador&#10;&#10;Descripció generada automàticament">
                <a:extLst>
                  <a:ext uri="{FF2B5EF4-FFF2-40B4-BE49-F238E27FC236}">
                    <a16:creationId xmlns:a16="http://schemas.microsoft.com/office/drawing/2014/main" id="{D2418CBF-361C-D50D-B7FA-A0BAE02B8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1" t="19385" r="11721" b="10410"/>
              <a:stretch/>
            </p:blipFill>
            <p:spPr>
              <a:xfrm>
                <a:off x="2193571" y="5678037"/>
                <a:ext cx="4247514" cy="2132696"/>
              </a:xfrm>
              <a:prstGeom prst="rect">
                <a:avLst/>
              </a:prstGeom>
            </p:spPr>
          </p:pic>
          <p:pic>
            <p:nvPicPr>
              <p:cNvPr id="20" name="Imatge 19" descr="Imatge que conté text, captura de pantalla, programari, Icona d'ordinador&#10;&#10;Descripció generada automàticament">
                <a:extLst>
                  <a:ext uri="{FF2B5EF4-FFF2-40B4-BE49-F238E27FC236}">
                    <a16:creationId xmlns:a16="http://schemas.microsoft.com/office/drawing/2014/main" id="{ED1ED2AA-A52E-637C-6C16-2211FA54C9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1" t="16676" r="11681" b="7445"/>
              <a:stretch/>
            </p:blipFill>
            <p:spPr bwMode="auto">
              <a:xfrm>
                <a:off x="2193571" y="3472861"/>
                <a:ext cx="4247515" cy="23037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1" name="QuadreDeText 20">
              <a:extLst>
                <a:ext uri="{FF2B5EF4-FFF2-40B4-BE49-F238E27FC236}">
                  <a16:creationId xmlns:a16="http://schemas.microsoft.com/office/drawing/2014/main" id="{F7EBB0B2-D4E7-5920-26D5-CD236DC1D5B3}"/>
                </a:ext>
              </a:extLst>
            </p:cNvPr>
            <p:cNvSpPr txBox="1"/>
            <p:nvPr/>
          </p:nvSpPr>
          <p:spPr>
            <a:xfrm>
              <a:off x="506186" y="720859"/>
              <a:ext cx="4455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600" dirty="0"/>
                <a:t>Les dades personals s’omplen automàticament. </a:t>
              </a:r>
            </a:p>
            <a:p>
              <a:pPr algn="r"/>
              <a:r>
                <a:rPr lang="ca-ES" sz="1600" dirty="0"/>
                <a:t>La resta de dades s’han d’omplir.</a:t>
              </a:r>
            </a:p>
          </p:txBody>
        </p:sp>
        <p:sp>
          <p:nvSpPr>
            <p:cNvPr id="22" name="QuadreDeText 21">
              <a:extLst>
                <a:ext uri="{FF2B5EF4-FFF2-40B4-BE49-F238E27FC236}">
                  <a16:creationId xmlns:a16="http://schemas.microsoft.com/office/drawing/2014/main" id="{C36EF034-7355-D335-DF42-156F01132B18}"/>
                </a:ext>
              </a:extLst>
            </p:cNvPr>
            <p:cNvSpPr txBox="1"/>
            <p:nvPr/>
          </p:nvSpPr>
          <p:spPr>
            <a:xfrm>
              <a:off x="-311513" y="1769412"/>
              <a:ext cx="49217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600" b="1" i="1" dirty="0">
                  <a:solidFill>
                    <a:srgbClr val="2E8234"/>
                  </a:solidFill>
                </a:rPr>
                <a:t>Assumpte: </a:t>
              </a:r>
              <a:r>
                <a:rPr lang="ca-ES" sz="1600" dirty="0"/>
                <a:t>Canvi de pla d’estudis del grau en XXX.</a:t>
              </a:r>
            </a:p>
          </p:txBody>
        </p:sp>
        <p:sp>
          <p:nvSpPr>
            <p:cNvPr id="23" name="QuadreDeText 22">
              <a:extLst>
                <a:ext uri="{FF2B5EF4-FFF2-40B4-BE49-F238E27FC236}">
                  <a16:creationId xmlns:a16="http://schemas.microsoft.com/office/drawing/2014/main" id="{B638D769-BC58-0785-961E-9C494955F51D}"/>
                </a:ext>
              </a:extLst>
            </p:cNvPr>
            <p:cNvSpPr txBox="1"/>
            <p:nvPr/>
          </p:nvSpPr>
          <p:spPr>
            <a:xfrm>
              <a:off x="195943" y="2259687"/>
              <a:ext cx="478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600" b="1" i="1" dirty="0">
                  <a:solidFill>
                    <a:srgbClr val="2E8234"/>
                  </a:solidFill>
                </a:rPr>
                <a:t>Exposo: </a:t>
              </a:r>
              <a:r>
                <a:rPr lang="ca-ES" sz="1600" dirty="0"/>
                <a:t>Que soc alumne de 1er curs del grau en XXX amb NIU XXXX.</a:t>
              </a:r>
            </a:p>
          </p:txBody>
        </p:sp>
        <p:sp>
          <p:nvSpPr>
            <p:cNvPr id="24" name="QuadreDeText 23">
              <a:extLst>
                <a:ext uri="{FF2B5EF4-FFF2-40B4-BE49-F238E27FC236}">
                  <a16:creationId xmlns:a16="http://schemas.microsoft.com/office/drawing/2014/main" id="{A65F9B97-54D9-EC77-AE93-DCBCBFEA269B}"/>
                </a:ext>
              </a:extLst>
            </p:cNvPr>
            <p:cNvSpPr txBox="1"/>
            <p:nvPr/>
          </p:nvSpPr>
          <p:spPr>
            <a:xfrm>
              <a:off x="828041" y="2860097"/>
              <a:ext cx="4086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600" b="1" i="1" dirty="0">
                  <a:solidFill>
                    <a:srgbClr val="2E8234"/>
                  </a:solidFill>
                </a:rPr>
                <a:t>Sol·licito: </a:t>
              </a:r>
              <a:r>
                <a:rPr lang="ca-ES" sz="1600" dirty="0"/>
                <a:t>El canvi al nou pla d’estudis del grau en XXX per al proper curs acadèmic 2024/25.</a:t>
              </a:r>
            </a:p>
          </p:txBody>
        </p:sp>
        <p:sp>
          <p:nvSpPr>
            <p:cNvPr id="25" name="QuadreDeText 24">
              <a:extLst>
                <a:ext uri="{FF2B5EF4-FFF2-40B4-BE49-F238E27FC236}">
                  <a16:creationId xmlns:a16="http://schemas.microsoft.com/office/drawing/2014/main" id="{EC342AFF-29F7-DD88-9AF2-C71DF69EC052}"/>
                </a:ext>
              </a:extLst>
            </p:cNvPr>
            <p:cNvSpPr txBox="1"/>
            <p:nvPr/>
          </p:nvSpPr>
          <p:spPr>
            <a:xfrm>
              <a:off x="859814" y="3520045"/>
              <a:ext cx="4086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sz="1600" b="1" i="1" dirty="0">
                  <a:solidFill>
                    <a:srgbClr val="2E8234"/>
                  </a:solidFill>
                </a:rPr>
                <a:t>Destinació: </a:t>
              </a:r>
              <a:r>
                <a:rPr lang="ca-ES" sz="1600" dirty="0"/>
                <a:t>GA – Campus Sabadell</a:t>
              </a:r>
            </a:p>
          </p:txBody>
        </p:sp>
        <p:sp>
          <p:nvSpPr>
            <p:cNvPr id="26" name="QuadreDeText 25">
              <a:extLst>
                <a:ext uri="{FF2B5EF4-FFF2-40B4-BE49-F238E27FC236}">
                  <a16:creationId xmlns:a16="http://schemas.microsoft.com/office/drawing/2014/main" id="{718EB099-C93A-A824-3B2E-3B5F366203A5}"/>
                </a:ext>
              </a:extLst>
            </p:cNvPr>
            <p:cNvSpPr txBox="1"/>
            <p:nvPr/>
          </p:nvSpPr>
          <p:spPr>
            <a:xfrm>
              <a:off x="916080" y="3841721"/>
              <a:ext cx="408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a-ES" dirty="0"/>
                <a:t>Marcar i </a:t>
              </a:r>
              <a:r>
                <a:rPr lang="ca-ES" b="1" i="1" dirty="0">
                  <a:solidFill>
                    <a:srgbClr val="2E8234"/>
                  </a:solidFill>
                </a:rPr>
                <a:t>ENVIAR</a:t>
              </a:r>
              <a:endParaRPr lang="ca-ES" dirty="0"/>
            </a:p>
          </p:txBody>
        </p:sp>
        <p:sp>
          <p:nvSpPr>
            <p:cNvPr id="27" name="Rectangle: cantonades arrodonides 26">
              <a:extLst>
                <a:ext uri="{FF2B5EF4-FFF2-40B4-BE49-F238E27FC236}">
                  <a16:creationId xmlns:a16="http://schemas.microsoft.com/office/drawing/2014/main" id="{7D988B6D-3D78-AA76-4DF9-461E30E00D17}"/>
                </a:ext>
              </a:extLst>
            </p:cNvPr>
            <p:cNvSpPr/>
            <p:nvPr/>
          </p:nvSpPr>
          <p:spPr>
            <a:xfrm>
              <a:off x="5133603" y="3576275"/>
              <a:ext cx="1554310" cy="164206"/>
            </a:xfrm>
            <a:prstGeom prst="roundRect">
              <a:avLst/>
            </a:prstGeom>
            <a:noFill/>
            <a:ln w="28575">
              <a:solidFill>
                <a:srgbClr val="49AC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Rectangle: cantonades arrodonides 27">
              <a:extLst>
                <a:ext uri="{FF2B5EF4-FFF2-40B4-BE49-F238E27FC236}">
                  <a16:creationId xmlns:a16="http://schemas.microsoft.com/office/drawing/2014/main" id="{CEE3280D-CFC2-4785-2B0A-D56BD326E953}"/>
                </a:ext>
              </a:extLst>
            </p:cNvPr>
            <p:cNvSpPr/>
            <p:nvPr/>
          </p:nvSpPr>
          <p:spPr>
            <a:xfrm>
              <a:off x="5090559" y="4475150"/>
              <a:ext cx="275355" cy="164206"/>
            </a:xfrm>
            <a:prstGeom prst="roundRect">
              <a:avLst/>
            </a:prstGeom>
            <a:noFill/>
            <a:ln w="28575">
              <a:solidFill>
                <a:srgbClr val="49AC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2C64A2A7-16AA-F863-2C5D-30CBE18E5B0E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4610244" y="1938689"/>
              <a:ext cx="516927" cy="2656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DE15781A-DF06-B00F-F346-F0FCE1783D8E}"/>
                </a:ext>
              </a:extLst>
            </p:cNvPr>
            <p:cNvCxnSpPr>
              <a:cxnSpLocks/>
            </p:cNvCxnSpPr>
            <p:nvPr/>
          </p:nvCxnSpPr>
          <p:spPr>
            <a:xfrm>
              <a:off x="4787137" y="4001531"/>
              <a:ext cx="389020" cy="8398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B4BCDB4A-61A3-7D79-005F-C227AB4EC1AD}"/>
                </a:ext>
              </a:extLst>
            </p:cNvPr>
            <p:cNvCxnSpPr>
              <a:cxnSpLocks/>
            </p:cNvCxnSpPr>
            <p:nvPr/>
          </p:nvCxnSpPr>
          <p:spPr>
            <a:xfrm>
              <a:off x="3989757" y="4151210"/>
              <a:ext cx="1121086" cy="322819"/>
            </a:xfrm>
            <a:prstGeom prst="straightConnector1">
              <a:avLst/>
            </a:prstGeom>
            <a:ln>
              <a:solidFill>
                <a:srgbClr val="2E8234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AECFAF81-1DB8-6501-0778-1AC02D4C1050}"/>
                </a:ext>
              </a:extLst>
            </p:cNvPr>
            <p:cNvCxnSpPr/>
            <p:nvPr/>
          </p:nvCxnSpPr>
          <p:spPr>
            <a:xfrm>
              <a:off x="4746315" y="2972832"/>
              <a:ext cx="516927" cy="2656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F1CDCBC0-D81A-236B-4C48-A7DA170A8C4B}"/>
                </a:ext>
              </a:extLst>
            </p:cNvPr>
            <p:cNvCxnSpPr/>
            <p:nvPr/>
          </p:nvCxnSpPr>
          <p:spPr>
            <a:xfrm>
              <a:off x="4751758" y="2512910"/>
              <a:ext cx="516927" cy="2656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8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-47968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-47967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21" name="QuadreDeText 20">
            <a:extLst>
              <a:ext uri="{FF2B5EF4-FFF2-40B4-BE49-F238E27FC236}">
                <a16:creationId xmlns:a16="http://schemas.microsoft.com/office/drawing/2014/main" id="{F7EBB0B2-D4E7-5920-26D5-CD236DC1D5B3}"/>
              </a:ext>
            </a:extLst>
          </p:cNvPr>
          <p:cNvSpPr txBox="1"/>
          <p:nvPr/>
        </p:nvSpPr>
        <p:spPr>
          <a:xfrm>
            <a:off x="1052245" y="1281501"/>
            <a:ext cx="613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/>
              <a:t>Pots fer la teva sol·licitud del </a:t>
            </a:r>
            <a:r>
              <a:rPr lang="ca-ES" sz="2400" b="1" dirty="0">
                <a:solidFill>
                  <a:srgbClr val="2E8234"/>
                </a:solidFill>
              </a:rPr>
              <a:t>6 al 10 de maig </a:t>
            </a: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E465F8AF-0C96-01B5-28BA-A1E63E037381}"/>
              </a:ext>
            </a:extLst>
          </p:cNvPr>
          <p:cNvSpPr/>
          <p:nvPr/>
        </p:nvSpPr>
        <p:spPr>
          <a:xfrm>
            <a:off x="1075643" y="921233"/>
            <a:ext cx="989264" cy="53891"/>
          </a:xfrm>
          <a:prstGeom prst="rect">
            <a:avLst/>
          </a:prstGeom>
          <a:solidFill>
            <a:srgbClr val="2E82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2B1DC288-E252-505F-6214-BF4235445BFA}"/>
              </a:ext>
            </a:extLst>
          </p:cNvPr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rgbClr val="2E8234"/>
                </a:solidFill>
                <a:latin typeface="Arial"/>
                <a:cs typeface="Arial"/>
              </a:rPr>
              <a:t>Termini de les sol·licituds</a:t>
            </a:r>
          </a:p>
        </p:txBody>
      </p:sp>
    </p:spTree>
    <p:extLst>
      <p:ext uri="{BB962C8B-B14F-4D97-AF65-F5344CB8AC3E}">
        <p14:creationId xmlns:p14="http://schemas.microsoft.com/office/powerpoint/2010/main" val="18402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B277D9-4DBC-D3E2-11A2-B4459DBF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435928" y="211219"/>
            <a:ext cx="289560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01a.Entra a la Seu Electrònica de la UAB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F2102B-9296-E905-C205-A15AFF42A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1F4D748A-02BE-7557-6B56-BC6303AB8448}"/>
              </a:ext>
            </a:extLst>
          </p:cNvPr>
          <p:cNvSpPr/>
          <p:nvPr/>
        </p:nvSpPr>
        <p:spPr>
          <a:xfrm rot="16200000">
            <a:off x="2772645" y="635577"/>
            <a:ext cx="266700" cy="89361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Diagrama de flujo: decisión 5">
            <a:extLst>
              <a:ext uri="{FF2B5EF4-FFF2-40B4-BE49-F238E27FC236}">
                <a16:creationId xmlns:a16="http://schemas.microsoft.com/office/drawing/2014/main" id="{357A5B36-18F3-F39E-C358-E6AA723BEA1B}"/>
              </a:ext>
            </a:extLst>
          </p:cNvPr>
          <p:cNvSpPr/>
          <p:nvPr/>
        </p:nvSpPr>
        <p:spPr>
          <a:xfrm>
            <a:off x="55418" y="83127"/>
            <a:ext cx="2244437" cy="2064327"/>
          </a:xfrm>
          <a:prstGeom prst="flowChartDecision">
            <a:avLst/>
          </a:prstGeom>
          <a:solidFill>
            <a:schemeClr val="bg1"/>
          </a:solidFill>
          <a:ln>
            <a:solidFill>
              <a:srgbClr val="2E82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4070AB-8D2D-E212-6E80-651F7600CCA8}"/>
              </a:ext>
            </a:extLst>
          </p:cNvPr>
          <p:cNvSpPr txBox="1"/>
          <p:nvPr/>
        </p:nvSpPr>
        <p:spPr>
          <a:xfrm>
            <a:off x="346365" y="318655"/>
            <a:ext cx="1697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latin typeface="Arial"/>
                <a:cs typeface="Arial"/>
              </a:rPr>
              <a:t>Tens certificat digital?</a:t>
            </a:r>
          </a:p>
          <a:p>
            <a:pPr algn="ctr"/>
            <a:endParaRPr lang="ca-ES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9FA94DA9-FFB3-6C4A-2562-E086DDBC3D1C}"/>
              </a:ext>
            </a:extLst>
          </p:cNvPr>
          <p:cNvSpPr/>
          <p:nvPr/>
        </p:nvSpPr>
        <p:spPr>
          <a:xfrm rot="12785623">
            <a:off x="3577238" y="1505690"/>
            <a:ext cx="266700" cy="178152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FEB85C88-EA4B-C5E1-BAA2-20E03AB3CE02}"/>
              </a:ext>
            </a:extLst>
          </p:cNvPr>
          <p:cNvSpPr/>
          <p:nvPr/>
        </p:nvSpPr>
        <p:spPr>
          <a:xfrm>
            <a:off x="1032166" y="2258291"/>
            <a:ext cx="266700" cy="6719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B945A637-1B77-1851-110A-CE7FCB283727}"/>
              </a:ext>
            </a:extLst>
          </p:cNvPr>
          <p:cNvSpPr/>
          <p:nvPr/>
        </p:nvSpPr>
        <p:spPr>
          <a:xfrm rot="16200000">
            <a:off x="6160082" y="697923"/>
            <a:ext cx="266700" cy="89361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4EF7BD-0F71-B294-4FFD-84C495D88246}"/>
              </a:ext>
            </a:extLst>
          </p:cNvPr>
          <p:cNvSpPr txBox="1"/>
          <p:nvPr/>
        </p:nvSpPr>
        <p:spPr>
          <a:xfrm>
            <a:off x="6774874" y="238931"/>
            <a:ext cx="2292926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2.Sol·licita</a:t>
            </a:r>
          </a:p>
          <a:p>
            <a:pPr>
              <a:lnSpc>
                <a:spcPct val="85000"/>
              </a:lnSpc>
            </a:pP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el canvi de Pla d’Estudis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1CE146-C9B0-8B5D-798A-6334854BD246}"/>
              </a:ext>
            </a:extLst>
          </p:cNvPr>
          <p:cNvSpPr txBox="1"/>
          <p:nvPr/>
        </p:nvSpPr>
        <p:spPr>
          <a:xfrm>
            <a:off x="2556164" y="471054"/>
            <a:ext cx="7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"/>
                <a:cs typeface="Arial"/>
              </a:rPr>
              <a:t>SÍ</a:t>
            </a:r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21D5B27-A59E-D933-150B-342420DC26C0}"/>
              </a:ext>
            </a:extLst>
          </p:cNvPr>
          <p:cNvSpPr txBox="1"/>
          <p:nvPr/>
        </p:nvSpPr>
        <p:spPr>
          <a:xfrm>
            <a:off x="1253836" y="2175164"/>
            <a:ext cx="106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0DDAA9C-D186-9F33-7E52-3B68150809BE}"/>
              </a:ext>
            </a:extLst>
          </p:cNvPr>
          <p:cNvSpPr txBox="1"/>
          <p:nvPr/>
        </p:nvSpPr>
        <p:spPr>
          <a:xfrm>
            <a:off x="471055" y="3134528"/>
            <a:ext cx="31242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800" b="1" dirty="0">
                <a:solidFill>
                  <a:schemeClr val="bg1"/>
                </a:solidFill>
                <a:latin typeface="Arial"/>
                <a:cs typeface="Arial"/>
              </a:rPr>
              <a:t>01b. Obté un Certificat Digital</a:t>
            </a:r>
          </a:p>
        </p:txBody>
      </p:sp>
    </p:spTree>
    <p:extLst>
      <p:ext uri="{BB962C8B-B14F-4D97-AF65-F5344CB8AC3E}">
        <p14:creationId xmlns:p14="http://schemas.microsoft.com/office/powerpoint/2010/main" val="1671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B277D9-4DBC-D3E2-11A2-B4459DBF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01a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69207" y="2705036"/>
            <a:ext cx="749591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Si ja tens certificat digital:</a:t>
            </a:r>
          </a:p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Entra a la Seu Electrònica de la UAB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F2102B-9296-E905-C205-A15AFF42A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-47968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-47967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1E7CB98D-CCEA-A6F1-130A-C744BD12504C}"/>
              </a:ext>
            </a:extLst>
          </p:cNvPr>
          <p:cNvSpPr/>
          <p:nvPr/>
        </p:nvSpPr>
        <p:spPr>
          <a:xfrm>
            <a:off x="1075643" y="921233"/>
            <a:ext cx="989264" cy="53891"/>
          </a:xfrm>
          <a:prstGeom prst="rect">
            <a:avLst/>
          </a:prstGeom>
          <a:solidFill>
            <a:srgbClr val="2E82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596C6A3E-C102-C44F-557A-889AE6EF2560}"/>
              </a:ext>
            </a:extLst>
          </p:cNvPr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rgbClr val="2E8234"/>
                </a:solidFill>
                <a:latin typeface="Arial"/>
                <a:cs typeface="Arial"/>
              </a:rPr>
              <a:t>Seu electrònica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F4E99CA3-74DC-A26A-D540-430CCA975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8" t="15486" r="3308" b="44206"/>
          <a:stretch/>
        </p:blipFill>
        <p:spPr>
          <a:xfrm>
            <a:off x="334154" y="1703894"/>
            <a:ext cx="8468751" cy="2073281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EA194A72-60AE-DC06-8DCA-69F72AAB57AD}"/>
              </a:ext>
            </a:extLst>
          </p:cNvPr>
          <p:cNvSpPr txBox="1"/>
          <p:nvPr/>
        </p:nvSpPr>
        <p:spPr>
          <a:xfrm>
            <a:off x="334154" y="1219296"/>
            <a:ext cx="767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Entra a </a:t>
            </a:r>
            <a:r>
              <a:rPr lang="ca-ES" dirty="0">
                <a:hlinkClick r:id="rId5"/>
              </a:rPr>
              <a:t>www.uab.cat</a:t>
            </a:r>
            <a:r>
              <a:rPr lang="ca-ES" dirty="0"/>
              <a:t> &gt; Dreceres i selecciona </a:t>
            </a:r>
            <a:r>
              <a:rPr lang="ca-ES" b="1" dirty="0">
                <a:solidFill>
                  <a:srgbClr val="2E8234"/>
                </a:solidFill>
              </a:rPr>
              <a:t>Seu electrònica</a:t>
            </a: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BFEE3496-B173-2C0C-2BC9-7BA9D346E427}"/>
              </a:ext>
            </a:extLst>
          </p:cNvPr>
          <p:cNvSpPr/>
          <p:nvPr/>
        </p:nvSpPr>
        <p:spPr>
          <a:xfrm>
            <a:off x="4726745" y="2571750"/>
            <a:ext cx="1399735" cy="284141"/>
          </a:xfrm>
          <a:prstGeom prst="roundRect">
            <a:avLst/>
          </a:prstGeom>
          <a:noFill/>
          <a:ln w="44450"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4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-47968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-47968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1E7CB98D-CCEA-A6F1-130A-C744BD12504C}"/>
              </a:ext>
            </a:extLst>
          </p:cNvPr>
          <p:cNvSpPr/>
          <p:nvPr/>
        </p:nvSpPr>
        <p:spPr>
          <a:xfrm>
            <a:off x="1075643" y="921233"/>
            <a:ext cx="989264" cy="53891"/>
          </a:xfrm>
          <a:prstGeom prst="rect">
            <a:avLst/>
          </a:prstGeom>
          <a:solidFill>
            <a:srgbClr val="2E82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596C6A3E-C102-C44F-557A-889AE6EF2560}"/>
              </a:ext>
            </a:extLst>
          </p:cNvPr>
          <p:cNvSpPr txBox="1"/>
          <p:nvPr/>
        </p:nvSpPr>
        <p:spPr>
          <a:xfrm>
            <a:off x="976135" y="35607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rgbClr val="2E8234"/>
                </a:solidFill>
                <a:latin typeface="Arial"/>
                <a:cs typeface="Arial"/>
              </a:rPr>
              <a:t>Seu electrònica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9FDF985D-2A45-1CA6-855A-EF7D96BEDB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14553" r="7924" b="8008"/>
          <a:stretch/>
        </p:blipFill>
        <p:spPr>
          <a:xfrm>
            <a:off x="2757268" y="1103670"/>
            <a:ext cx="6035040" cy="3018930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15264CB7-D704-526C-AFCE-6FC3A82CA6E4}"/>
              </a:ext>
            </a:extLst>
          </p:cNvPr>
          <p:cNvSpPr txBox="1"/>
          <p:nvPr/>
        </p:nvSpPr>
        <p:spPr>
          <a:xfrm>
            <a:off x="543333" y="2996954"/>
            <a:ext cx="20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/>
              <a:t>Clica a </a:t>
            </a:r>
            <a:r>
              <a:rPr lang="ca-ES" b="1" i="1" dirty="0">
                <a:solidFill>
                  <a:srgbClr val="2E8234"/>
                </a:solidFill>
              </a:rPr>
              <a:t>Tràmits i gestions</a:t>
            </a:r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6D421F4F-7F23-0460-4C32-62DB8DCAA9E4}"/>
              </a:ext>
            </a:extLst>
          </p:cNvPr>
          <p:cNvSpPr/>
          <p:nvPr/>
        </p:nvSpPr>
        <p:spPr>
          <a:xfrm>
            <a:off x="2975317" y="2018467"/>
            <a:ext cx="1962443" cy="1624818"/>
          </a:xfrm>
          <a:prstGeom prst="roundRect">
            <a:avLst>
              <a:gd name="adj" fmla="val 7576"/>
            </a:avLst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94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-47968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-47967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1E7CB98D-CCEA-A6F1-130A-C744BD12504C}"/>
              </a:ext>
            </a:extLst>
          </p:cNvPr>
          <p:cNvSpPr/>
          <p:nvPr/>
        </p:nvSpPr>
        <p:spPr>
          <a:xfrm>
            <a:off x="1075643" y="921233"/>
            <a:ext cx="989264" cy="53891"/>
          </a:xfrm>
          <a:prstGeom prst="rect">
            <a:avLst/>
          </a:prstGeom>
          <a:solidFill>
            <a:srgbClr val="2E82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596C6A3E-C102-C44F-557A-889AE6EF2560}"/>
              </a:ext>
            </a:extLst>
          </p:cNvPr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rgbClr val="2E8234"/>
                </a:solidFill>
                <a:latin typeface="Arial"/>
                <a:cs typeface="Arial"/>
              </a:rPr>
              <a:t>Seu electrònica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EE905490-0D62-B413-47A2-90DF642EB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77" t="16718" r="9923" b="15486"/>
          <a:stretch/>
        </p:blipFill>
        <p:spPr>
          <a:xfrm>
            <a:off x="3840161" y="975124"/>
            <a:ext cx="5344460" cy="2516221"/>
          </a:xfrm>
          <a:prstGeom prst="rect">
            <a:avLst/>
          </a:prstGeom>
        </p:spPr>
      </p:pic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9129B503-9261-CD14-EB0C-AB874C75C92A}"/>
              </a:ext>
            </a:extLst>
          </p:cNvPr>
          <p:cNvSpPr/>
          <p:nvPr/>
        </p:nvSpPr>
        <p:spPr>
          <a:xfrm>
            <a:off x="3722976" y="2836230"/>
            <a:ext cx="1885071" cy="234755"/>
          </a:xfrm>
          <a:prstGeom prst="roundRect">
            <a:avLst/>
          </a:prstGeom>
          <a:noFill/>
          <a:ln w="34925">
            <a:solidFill>
              <a:srgbClr val="49A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1AD104B4-3429-60AB-465C-AFE33C3DDF28}"/>
              </a:ext>
            </a:extLst>
          </p:cNvPr>
          <p:cNvSpPr txBox="1"/>
          <p:nvPr/>
        </p:nvSpPr>
        <p:spPr>
          <a:xfrm>
            <a:off x="801719" y="2768941"/>
            <a:ext cx="27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/>
              <a:t>Clica a </a:t>
            </a:r>
            <a:r>
              <a:rPr lang="ca-ES" b="1" i="1" dirty="0">
                <a:solidFill>
                  <a:srgbClr val="2E8234"/>
                </a:solidFill>
              </a:rPr>
              <a:t>Sol·licitud Genèrica</a:t>
            </a:r>
          </a:p>
        </p:txBody>
      </p:sp>
    </p:spTree>
    <p:extLst>
      <p:ext uri="{BB962C8B-B14F-4D97-AF65-F5344CB8AC3E}">
        <p14:creationId xmlns:p14="http://schemas.microsoft.com/office/powerpoint/2010/main" val="607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6940" y="-47968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6940" y="-47967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1E7CB98D-CCEA-A6F1-130A-C744BD12504C}"/>
              </a:ext>
            </a:extLst>
          </p:cNvPr>
          <p:cNvSpPr/>
          <p:nvPr/>
        </p:nvSpPr>
        <p:spPr>
          <a:xfrm>
            <a:off x="1075643" y="921233"/>
            <a:ext cx="989264" cy="53891"/>
          </a:xfrm>
          <a:prstGeom prst="rect">
            <a:avLst/>
          </a:prstGeom>
          <a:solidFill>
            <a:srgbClr val="2E82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596C6A3E-C102-C44F-557A-889AE6EF2560}"/>
              </a:ext>
            </a:extLst>
          </p:cNvPr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rgbClr val="2E8234"/>
                </a:solidFill>
                <a:latin typeface="Arial"/>
                <a:cs typeface="Arial"/>
              </a:rPr>
              <a:t>Seu electrònica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54CDBB5B-827A-23CC-C41E-6A3706A10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8" t="27440" r="29705" b="7120"/>
          <a:stretch/>
        </p:blipFill>
        <p:spPr>
          <a:xfrm>
            <a:off x="271474" y="1021116"/>
            <a:ext cx="3589022" cy="2147213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4FC28CF5-A89E-0B28-F2E6-EDC7621A23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23" t="21197" r="31769" b="4958"/>
          <a:stretch/>
        </p:blipFill>
        <p:spPr>
          <a:xfrm>
            <a:off x="4445441" y="133644"/>
            <a:ext cx="1964731" cy="2187526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3FE8FA95-98C0-43D2-2159-6C2DB9818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46" t="17910" r="31692" b="6545"/>
          <a:stretch/>
        </p:blipFill>
        <p:spPr>
          <a:xfrm>
            <a:off x="4445441" y="2021076"/>
            <a:ext cx="1969797" cy="2234401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C73AC30B-8916-8B73-0220-32AB8B056A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91" t="24988" r="31616" b="6546"/>
          <a:stretch/>
        </p:blipFill>
        <p:spPr>
          <a:xfrm>
            <a:off x="6512765" y="133644"/>
            <a:ext cx="1983946" cy="2027103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0CCCF2D2-4AFE-AAF8-3185-F44E42D944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923" t="17910" r="32154" b="18359"/>
          <a:stretch/>
        </p:blipFill>
        <p:spPr>
          <a:xfrm>
            <a:off x="6510159" y="1281934"/>
            <a:ext cx="1975975" cy="1918461"/>
          </a:xfrm>
          <a:prstGeom prst="rect">
            <a:avLst/>
          </a:prstGeom>
        </p:spPr>
      </p:pic>
      <p:sp>
        <p:nvSpPr>
          <p:cNvPr id="18" name="Rectangle: cantonades arrodonides 17">
            <a:extLst>
              <a:ext uri="{FF2B5EF4-FFF2-40B4-BE49-F238E27FC236}">
                <a16:creationId xmlns:a16="http://schemas.microsoft.com/office/drawing/2014/main" id="{FAFDB480-2578-545C-BEF0-AD55E3E67A2B}"/>
              </a:ext>
            </a:extLst>
          </p:cNvPr>
          <p:cNvSpPr/>
          <p:nvPr/>
        </p:nvSpPr>
        <p:spPr>
          <a:xfrm>
            <a:off x="4425876" y="451869"/>
            <a:ext cx="2018714" cy="344659"/>
          </a:xfrm>
          <a:prstGeom prst="roundRect">
            <a:avLst/>
          </a:prstGeom>
          <a:noFill/>
          <a:ln w="38100">
            <a:solidFill>
              <a:srgbClr val="2E82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32CCE557-7538-51B0-CE8A-09E2C1999485}"/>
              </a:ext>
            </a:extLst>
          </p:cNvPr>
          <p:cNvSpPr txBox="1"/>
          <p:nvPr/>
        </p:nvSpPr>
        <p:spPr>
          <a:xfrm>
            <a:off x="529658" y="3329587"/>
            <a:ext cx="3589022" cy="92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Quan cliquis, s’obrirà un desplegable amb la informació del tràmit. Clica </a:t>
            </a:r>
            <a:r>
              <a:rPr lang="ca-ES" b="1" i="1" dirty="0">
                <a:solidFill>
                  <a:srgbClr val="2E8234"/>
                </a:solidFill>
              </a:rPr>
              <a:t>Realitzar el tràmit</a:t>
            </a:r>
          </a:p>
        </p:txBody>
      </p:sp>
      <p:sp>
        <p:nvSpPr>
          <p:cNvPr id="22" name="Fletxa: Cometes angulars 21">
            <a:extLst>
              <a:ext uri="{FF2B5EF4-FFF2-40B4-BE49-F238E27FC236}">
                <a16:creationId xmlns:a16="http://schemas.microsoft.com/office/drawing/2014/main" id="{87362996-1FE1-C766-49DC-D73520F7245F}"/>
              </a:ext>
            </a:extLst>
          </p:cNvPr>
          <p:cNvSpPr/>
          <p:nvPr/>
        </p:nvSpPr>
        <p:spPr>
          <a:xfrm>
            <a:off x="3963089" y="1477987"/>
            <a:ext cx="236514" cy="1093763"/>
          </a:xfrm>
          <a:prstGeom prst="chevron">
            <a:avLst>
              <a:gd name="adj" fmla="val 76891"/>
            </a:avLst>
          </a:prstGeom>
          <a:solidFill>
            <a:srgbClr val="2E8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E8A96-1DAE-5FD8-50D7-4B9BF478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-18011" y="-43003"/>
            <a:ext cx="9150940" cy="51914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23324" y="-42249"/>
            <a:ext cx="9150940" cy="43949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ca-ES" b="1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ca-ES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D00819-8CED-A279-B3BB-37403BBC9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6623C36-C33A-14DE-8C87-072F08B5B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5" t="25984" r="34693" b="8495"/>
          <a:stretch/>
        </p:blipFill>
        <p:spPr>
          <a:xfrm>
            <a:off x="3113315" y="897730"/>
            <a:ext cx="2897944" cy="3370120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86173309-473A-5FAD-E653-954C4BB5FBAE}"/>
              </a:ext>
            </a:extLst>
          </p:cNvPr>
          <p:cNvSpPr txBox="1"/>
          <p:nvPr/>
        </p:nvSpPr>
        <p:spPr>
          <a:xfrm>
            <a:off x="2406614" y="457168"/>
            <a:ext cx="41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/>
              <a:t>Identifica’t amb un certificat digital vàlid</a:t>
            </a:r>
          </a:p>
        </p:txBody>
      </p:sp>
      <p:sp>
        <p:nvSpPr>
          <p:cNvPr id="13" name="CuadroTexto 9">
            <a:hlinkClick r:id="rId5"/>
            <a:extLst>
              <a:ext uri="{FF2B5EF4-FFF2-40B4-BE49-F238E27FC236}">
                <a16:creationId xmlns:a16="http://schemas.microsoft.com/office/drawing/2014/main" id="{AC1AF40E-129D-B5E1-D479-9987781C2081}"/>
              </a:ext>
            </a:extLst>
          </p:cNvPr>
          <p:cNvSpPr txBox="1"/>
          <p:nvPr/>
        </p:nvSpPr>
        <p:spPr>
          <a:xfrm>
            <a:off x="83245" y="0"/>
            <a:ext cx="6440019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2400" b="1" dirty="0">
                <a:solidFill>
                  <a:srgbClr val="2E82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Certificats vàlids: </a:t>
            </a:r>
            <a:r>
              <a:rPr lang="ca-ES" sz="2000" b="1" dirty="0">
                <a:solidFill>
                  <a:srgbClr val="2E82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 i signatura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1F3BE2E6-BCBD-B73D-FF2B-4409EAB15648}"/>
              </a:ext>
            </a:extLst>
          </p:cNvPr>
          <p:cNvSpPr txBox="1"/>
          <p:nvPr/>
        </p:nvSpPr>
        <p:spPr>
          <a:xfrm>
            <a:off x="394902" y="3732032"/>
            <a:ext cx="84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solidFill>
                  <a:srgbClr val="2E82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enllaç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B277D9-4DBC-D3E2-11A2-B4459DBF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01b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69207" y="2705036"/>
            <a:ext cx="749591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Si no tens certificat digital: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F2102B-9296-E905-C205-A15AFF42A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23b3df-8132-45da-9814-5f12b4f3bf2e">
      <Terms xmlns="http://schemas.microsoft.com/office/infopath/2007/PartnerControls"/>
    </lcf76f155ced4ddcb4097134ff3c332f>
    <TaxCatchAll xmlns="ccf361f3-7d9d-47e4-9d86-af699410c5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4E4F18643A3644AC48B2ED7B13CB2D" ma:contentTypeVersion="16" ma:contentTypeDescription="Crea un document nou" ma:contentTypeScope="" ma:versionID="432578bf71b743a87ddb303728ed4ae1">
  <xsd:schema xmlns:xsd="http://www.w3.org/2001/XMLSchema" xmlns:xs="http://www.w3.org/2001/XMLSchema" xmlns:p="http://schemas.microsoft.com/office/2006/metadata/properties" xmlns:ns2="4323b3df-8132-45da-9814-5f12b4f3bf2e" xmlns:ns3="ccf361f3-7d9d-47e4-9d86-af699410c5d4" targetNamespace="http://schemas.microsoft.com/office/2006/metadata/properties" ma:root="true" ma:fieldsID="40b9f7d83ac00fc87291d54a0b8bd9a6" ns2:_="" ns3:_="">
    <xsd:import namespace="4323b3df-8132-45da-9814-5f12b4f3bf2e"/>
    <xsd:import namespace="ccf361f3-7d9d-47e4-9d86-af699410c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3b3df-8132-45da-9814-5f12b4f3b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34c01127-bdf0-454e-9077-a20ba63b6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361f3-7d9d-47e4-9d86-af699410c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5779cb-6ade-421e-ba4e-56ff2afe84e9}" ma:internalName="TaxCatchAll" ma:showField="CatchAllData" ma:web="ccf361f3-7d9d-47e4-9d86-af699410c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383ABA-8AB8-4CFA-B17A-9EC2A3316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9E079-FCAB-42E8-BFCE-D5F31D8383B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ccf361f3-7d9d-47e4-9d86-af699410c5d4"/>
    <ds:schemaRef ds:uri="http://purl.org/dc/dcmitype/"/>
    <ds:schemaRef ds:uri="http://schemas.openxmlformats.org/package/2006/metadata/core-properties"/>
    <ds:schemaRef ds:uri="4323b3df-8132-45da-9814-5f12b4f3bf2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129E8-9B7A-4A3E-B78E-4F70ACF6E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3b3df-8132-45da-9814-5f12b4f3bf2e"/>
    <ds:schemaRef ds:uri="ccf361f3-7d9d-47e4-9d86-af699410c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330</Words>
  <Application>Microsoft Office PowerPoint</Application>
  <PresentationFormat>Presentación en pantalla (16:9)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RosaMaria.Cabrera@uab.es</dc:creator>
  <cp:lastModifiedBy>Dolors Márquez</cp:lastModifiedBy>
  <cp:revision>23</cp:revision>
  <dcterms:created xsi:type="dcterms:W3CDTF">2019-10-28T14:52:52Z</dcterms:created>
  <dcterms:modified xsi:type="dcterms:W3CDTF">2024-04-22T15:38:31Z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0x010100A74E4F18643A3644AC48B2ED7B13CB2D</vt:lpwstr>
  </property>
  <property fmtid="{D5CDD505-2E9C-101B-9397-08002B2CF9AE}" pid="3" name="MediaServiceImageTags">
    <vt:lpwstr/>
  </property>
</Properties>
</file>